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54"/>
  </p:notesMasterIdLst>
  <p:handoutMasterIdLst>
    <p:handoutMasterId r:id="rId55"/>
  </p:handoutMasterIdLst>
  <p:sldIdLst>
    <p:sldId id="325" r:id="rId12"/>
    <p:sldId id="356" r:id="rId13"/>
    <p:sldId id="390" r:id="rId14"/>
    <p:sldId id="391" r:id="rId15"/>
    <p:sldId id="393" r:id="rId16"/>
    <p:sldId id="434" r:id="rId17"/>
    <p:sldId id="446" r:id="rId18"/>
    <p:sldId id="400" r:id="rId19"/>
    <p:sldId id="435" r:id="rId20"/>
    <p:sldId id="436" r:id="rId21"/>
    <p:sldId id="437" r:id="rId22"/>
    <p:sldId id="392" r:id="rId23"/>
    <p:sldId id="443" r:id="rId24"/>
    <p:sldId id="440" r:id="rId25"/>
    <p:sldId id="441" r:id="rId26"/>
    <p:sldId id="457" r:id="rId27"/>
    <p:sldId id="458" r:id="rId28"/>
    <p:sldId id="438" r:id="rId29"/>
    <p:sldId id="439" r:id="rId30"/>
    <p:sldId id="442" r:id="rId31"/>
    <p:sldId id="413" r:id="rId32"/>
    <p:sldId id="426" r:id="rId33"/>
    <p:sldId id="427" r:id="rId34"/>
    <p:sldId id="431" r:id="rId35"/>
    <p:sldId id="425" r:id="rId36"/>
    <p:sldId id="453" r:id="rId37"/>
    <p:sldId id="402" r:id="rId38"/>
    <p:sldId id="407" r:id="rId39"/>
    <p:sldId id="403" r:id="rId40"/>
    <p:sldId id="460" r:id="rId41"/>
    <p:sldId id="444" r:id="rId42"/>
    <p:sldId id="454" r:id="rId43"/>
    <p:sldId id="455" r:id="rId44"/>
    <p:sldId id="456" r:id="rId45"/>
    <p:sldId id="445" r:id="rId46"/>
    <p:sldId id="447" r:id="rId47"/>
    <p:sldId id="449" r:id="rId48"/>
    <p:sldId id="448" r:id="rId49"/>
    <p:sldId id="452" r:id="rId50"/>
    <p:sldId id="389" r:id="rId51"/>
    <p:sldId id="387" r:id="rId52"/>
    <p:sldId id="459" r:id="rId5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4762"/>
  </p:normalViewPr>
  <p:slideViewPr>
    <p:cSldViewPr snapToGrid="0">
      <p:cViewPr varScale="1">
        <p:scale>
          <a:sx n="121" d="100"/>
          <a:sy n="121" d="100"/>
        </p:scale>
        <p:origin x="760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we had a proper </a:t>
            </a:r>
            <a:r>
              <a:rPr lang="nl-NL" dirty="0" err="1"/>
              <a:t>java</a:t>
            </a:r>
            <a:r>
              <a:rPr lang="nl-NL" dirty="0"/>
              <a:t> module </a:t>
            </a:r>
            <a:r>
              <a:rPr lang="nl-NL" dirty="0" err="1"/>
              <a:t>packaged</a:t>
            </a:r>
            <a:r>
              <a:rPr lang="nl-NL" dirty="0"/>
              <a:t> in a </a:t>
            </a:r>
            <a:r>
              <a:rPr lang="nl-NL" dirty="0" err="1"/>
              <a:t>jar</a:t>
            </a:r>
            <a:r>
              <a:rPr lang="nl-NL" dirty="0"/>
              <a:t> but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access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classes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modules.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01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2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32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1, 6. An automatic module exports </a:t>
            </a:r>
            <a:r>
              <a:rPr lang="nl-NL" dirty="0" err="1"/>
              <a:t>all</a:t>
            </a:r>
            <a:r>
              <a:rPr lang="nl-NL" dirty="0"/>
              <a:t> packages, making option 1 correct. An </a:t>
            </a:r>
            <a:r>
              <a:rPr lang="nl-NL" dirty="0" err="1"/>
              <a:t>unnamed</a:t>
            </a:r>
            <a:r>
              <a:rPr lang="nl-NL" dirty="0"/>
              <a:t> module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packages, </a:t>
            </a:r>
            <a:r>
              <a:rPr lang="nl-NL" dirty="0" err="1"/>
              <a:t>and</a:t>
            </a:r>
            <a:r>
              <a:rPr lang="nl-NL" dirty="0"/>
              <a:t> option 6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60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/>
              <a:t>Example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guice</a:t>
            </a:r>
            <a:r>
              <a:rPr lang="nl-NL" sz="1200" dirty="0"/>
              <a:t> </a:t>
            </a:r>
            <a:r>
              <a:rPr lang="nl-NL" sz="1200" dirty="0" err="1"/>
              <a:t>library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google.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233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 </a:t>
            </a:r>
            <a:r>
              <a:rPr lang="nl-NL" sz="1200" dirty="0" err="1"/>
              <a:t>version</a:t>
            </a:r>
            <a:r>
              <a:rPr lang="nl-NL" sz="1200" dirty="0"/>
              <a:t> is </a:t>
            </a:r>
            <a:r>
              <a:rPr lang="nl-NL" sz="1200" dirty="0" err="1"/>
              <a:t>digits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dots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possible</a:t>
            </a:r>
            <a:r>
              <a:rPr lang="nl-NL" sz="1200" dirty="0"/>
              <a:t> extra information at </a:t>
            </a:r>
            <a:r>
              <a:rPr lang="nl-NL" sz="1200" dirty="0" err="1"/>
              <a:t>the</a:t>
            </a:r>
            <a:r>
              <a:rPr lang="nl-NL" sz="1200" dirty="0"/>
              <a:t> end,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example</a:t>
            </a:r>
            <a:r>
              <a:rPr lang="nl-NL" sz="1200" dirty="0"/>
              <a:t>, ‐1.0.0 or ‐1.0‐RC.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5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44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JAR </a:t>
            </a:r>
            <a:r>
              <a:rPr lang="nl-NL" dirty="0" err="1"/>
              <a:t>filename</a:t>
            </a:r>
            <a:r>
              <a:rPr lang="nl-NL" dirty="0"/>
              <a:t> is </a:t>
            </a:r>
            <a:r>
              <a:rPr lang="nl-NL" dirty="0" err="1"/>
              <a:t>removed</a:t>
            </a:r>
            <a:r>
              <a:rPr lang="nl-NL" dirty="0"/>
              <a:t>, making options 1 </a:t>
            </a:r>
            <a:r>
              <a:rPr lang="nl-NL" dirty="0" err="1"/>
              <a:t>and</a:t>
            </a:r>
            <a:r>
              <a:rPr lang="nl-NL" dirty="0"/>
              <a:t> 2 correct. Underscores (_) are </a:t>
            </a:r>
            <a:r>
              <a:rPr lang="nl-NL" dirty="0" err="1"/>
              <a:t>turned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(.), making option 3 </a:t>
            </a:r>
            <a:r>
              <a:rPr lang="nl-NL" dirty="0" err="1"/>
              <a:t>and</a:t>
            </a:r>
            <a:r>
              <a:rPr lang="nl-NL" dirty="0"/>
              <a:t> 3 incorrect. </a:t>
            </a:r>
            <a:r>
              <a:rPr lang="nl-NL" dirty="0" err="1"/>
              <a:t>Other</a:t>
            </a:r>
            <a:r>
              <a:rPr lang="nl-NL" dirty="0"/>
              <a:t> special </a:t>
            </a:r>
            <a:r>
              <a:rPr lang="nl-NL" dirty="0" err="1"/>
              <a:t>characters</a:t>
            </a:r>
            <a:r>
              <a:rPr lang="nl-NL" dirty="0"/>
              <a:t> like a dollar </a:t>
            </a:r>
            <a:r>
              <a:rPr lang="nl-NL" dirty="0" err="1"/>
              <a:t>sign</a:t>
            </a:r>
            <a:r>
              <a:rPr lang="nl-NL" dirty="0"/>
              <a:t> ($) are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turned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adjacent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are </a:t>
            </a:r>
            <a:r>
              <a:rPr lang="nl-NL" dirty="0" err="1"/>
              <a:t>merged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leading</a:t>
            </a:r>
            <a:r>
              <a:rPr lang="nl-NL" dirty="0"/>
              <a:t>/</a:t>
            </a:r>
            <a:r>
              <a:rPr lang="nl-NL" dirty="0" err="1"/>
              <a:t>trailing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are </a:t>
            </a:r>
            <a:r>
              <a:rPr lang="nl-NL" dirty="0" err="1"/>
              <a:t>removed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option 5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584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files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7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top‐down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control of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454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 first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migrates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top-level module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named</a:t>
            </a:r>
            <a:r>
              <a:rPr lang="nl-NL" dirty="0"/>
              <a:t> module, </a:t>
            </a:r>
            <a:r>
              <a:rPr lang="nl-NL" dirty="0" err="1"/>
              <a:t>leaving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 as automatic modules. Option 2 is correct as </a:t>
            </a:r>
            <a:r>
              <a:rPr lang="nl-NL" dirty="0" err="1"/>
              <a:t>it</a:t>
            </a:r>
            <a:r>
              <a:rPr lang="nl-NL" dirty="0"/>
              <a:t> matches </a:t>
            </a:r>
            <a:r>
              <a:rPr lang="nl-NL" dirty="0" err="1"/>
              <a:t>both</a:t>
            </a:r>
            <a:r>
              <a:rPr lang="nl-NL" dirty="0"/>
              <a:t> of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467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3609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691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a new module,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module. </a:t>
            </a:r>
            <a:r>
              <a:rPr lang="nl-NL" dirty="0" err="1"/>
              <a:t>However</a:t>
            </a:r>
            <a:r>
              <a:rPr lang="nl-NL" dirty="0"/>
              <a:t>,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modules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recompiled</a:t>
            </a:r>
            <a:r>
              <a:rPr lang="nl-NL" dirty="0"/>
              <a:t>, making option 6 correct. The service </a:t>
            </a:r>
            <a:r>
              <a:rPr lang="nl-NL" dirty="0" err="1"/>
              <a:t>locator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Great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compliant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04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165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953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0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chapter</a:t>
            </a:r>
            <a:r>
              <a:rPr lang="nl-NL" dirty="0"/>
              <a:t> 11.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09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577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 </a:t>
            </a:r>
            <a:r>
              <a:rPr lang="nl-NL" dirty="0" err="1"/>
              <a:t>and</a:t>
            </a:r>
            <a:r>
              <a:rPr lang="nl-NL" dirty="0"/>
              <a:t> 4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ompile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getStream</a:t>
            </a:r>
            <a:r>
              <a:rPr lang="nl-NL" dirty="0"/>
              <a:t> is a non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 The stream </a:t>
            </a:r>
            <a:r>
              <a:rPr lang="nl-NL" dirty="0" err="1"/>
              <a:t>geturns</a:t>
            </a:r>
            <a:r>
              <a:rPr lang="nl-NL" dirty="0"/>
              <a:t> a list of providers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2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720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is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treated</a:t>
            </a:r>
            <a:r>
              <a:rPr lang="nl-NL" dirty="0"/>
              <a:t> as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 even </a:t>
            </a:r>
            <a:r>
              <a:rPr lang="nl-NL" dirty="0" err="1"/>
              <a:t>though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has a module-info file </a:t>
            </a:r>
            <a:r>
              <a:rPr lang="nl-NL" dirty="0" err="1"/>
              <a:t>inside</a:t>
            </a:r>
            <a:r>
              <a:rPr lang="nl-NL" dirty="0"/>
              <a:t>.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making options 2 </a:t>
            </a:r>
            <a:r>
              <a:rPr lang="nl-NL" dirty="0" err="1"/>
              <a:t>and</a:t>
            </a:r>
            <a:r>
              <a:rPr lang="nl-NL" dirty="0"/>
              <a:t> 4 incorrect. The </a:t>
            </a:r>
            <a:r>
              <a:rPr lang="nl-NL" dirty="0" err="1"/>
              <a:t>classpath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have a facility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packages, making option 1 correct </a:t>
            </a:r>
            <a:r>
              <a:rPr lang="nl-NL" dirty="0" err="1"/>
              <a:t>and</a:t>
            </a:r>
            <a:r>
              <a:rPr lang="nl-NL" dirty="0"/>
              <a:t> options 3 </a:t>
            </a:r>
            <a:r>
              <a:rPr lang="nl-NL" dirty="0" err="1"/>
              <a:t>and</a:t>
            </a:r>
            <a:r>
              <a:rPr lang="nl-NL" dirty="0"/>
              <a:t> 5 incorrect.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427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5. Trick question!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doesn't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module-info file. </a:t>
            </a:r>
            <a:r>
              <a:rPr lang="nl-NL" dirty="0" err="1"/>
              <a:t>Therefore</a:t>
            </a:r>
            <a:r>
              <a:rPr lang="nl-NL" dirty="0"/>
              <a:t>, option 5 is correct.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</a:t>
            </a:r>
            <a:r>
              <a:rPr lang="nl-NL" dirty="0"/>
              <a:t> automatic module. The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automatic module as a </a:t>
            </a:r>
            <a:r>
              <a:rPr lang="nl-NL" dirty="0" err="1"/>
              <a:t>regular</a:t>
            </a:r>
            <a:r>
              <a:rPr lang="nl-NL" dirty="0"/>
              <a:t> JAR without </a:t>
            </a:r>
            <a:r>
              <a:rPr lang="nl-NL" dirty="0" err="1"/>
              <a:t>involving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module.info</a:t>
            </a:r>
            <a:r>
              <a:rPr lang="nl-NL" dirty="0"/>
              <a:t> file.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69511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16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75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76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30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1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all</a:t>
            </a:r>
            <a:r>
              <a:rPr lang="nl-NL" dirty="0"/>
              <a:t>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any</a:t>
            </a:r>
            <a:r>
              <a:rPr lang="nl-NL" dirty="0"/>
              <a:t> class form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7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11/23/21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11/23/21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-bitbucket.nl.eu.abnamro.com:7999/projects/COESD/repos/java-triangle/browse/ocp/chapter1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17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– no module-info file –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gets</a:t>
            </a:r>
            <a:r>
              <a:rPr lang="nl-NL" sz="2800" dirty="0"/>
              <a:t>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Treated</a:t>
            </a:r>
            <a:r>
              <a:rPr lang="nl-NL" sz="2800" dirty="0"/>
              <a:t> as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there</a:t>
            </a:r>
            <a:r>
              <a:rPr lang="nl-NL" sz="2800" dirty="0"/>
              <a:t> was a module-info file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Module name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determined</a:t>
            </a:r>
            <a:r>
              <a:rPr lang="nl-NL" sz="2800" dirty="0"/>
              <a:t> bij </a:t>
            </a:r>
            <a:r>
              <a:rPr lang="nl-NL" sz="2800" dirty="0" err="1"/>
              <a:t>the</a:t>
            </a:r>
            <a:r>
              <a:rPr lang="nl-NL" sz="2800" dirty="0"/>
              <a:t> JVM.</a:t>
            </a:r>
          </a:p>
          <a:p>
            <a:pPr marL="457200" indent="-457200">
              <a:buFontTx/>
              <a:buChar char="-"/>
            </a:pPr>
            <a:r>
              <a:rPr lang="nl-NL" sz="2800" b="1" dirty="0" err="1"/>
              <a:t>All</a:t>
            </a:r>
            <a:r>
              <a:rPr lang="nl-NL" sz="2800" dirty="0"/>
              <a:t> packages are </a:t>
            </a:r>
            <a:r>
              <a:rPr lang="nl-NL" sz="2800" dirty="0" err="1"/>
              <a:t>exported</a:t>
            </a:r>
            <a:r>
              <a:rPr lang="nl-NL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Automatically</a:t>
            </a:r>
            <a:r>
              <a:rPr lang="nl-NL" sz="2800" dirty="0"/>
              <a:t> </a:t>
            </a:r>
            <a:r>
              <a:rPr lang="nl-NL" sz="2800" dirty="0" err="1"/>
              <a:t>requires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modules.</a:t>
            </a:r>
          </a:p>
        </p:txBody>
      </p:sp>
    </p:spTree>
    <p:extLst>
      <p:ext uri="{BB962C8B-B14F-4D97-AF65-F5344CB8AC3E}">
        <p14:creationId xmlns:p14="http://schemas.microsoft.com/office/powerpoint/2010/main" val="83554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886968" y="1172438"/>
            <a:ext cx="10195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Unnamed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without a module-info file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placed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- It </a:t>
            </a:r>
            <a:r>
              <a:rPr lang="nl-NL" sz="2800" dirty="0" err="1"/>
              <a:t>doesn't</a:t>
            </a:r>
            <a:r>
              <a:rPr lang="nl-NL" sz="2800" dirty="0"/>
              <a:t> export </a:t>
            </a:r>
            <a:r>
              <a:rPr lang="nl-NL" sz="2800" dirty="0" err="1"/>
              <a:t>any</a:t>
            </a:r>
            <a:r>
              <a:rPr lang="nl-NL" sz="2800" dirty="0"/>
              <a:t> packages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/automatic modules.</a:t>
            </a:r>
          </a:p>
          <a:p>
            <a:r>
              <a:rPr lang="nl-NL" sz="2800" dirty="0"/>
              <a:t>- It </a:t>
            </a:r>
            <a:r>
              <a:rPr lang="nl-NL" sz="2800" dirty="0" err="1"/>
              <a:t>reads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JAR on </a:t>
            </a:r>
            <a:r>
              <a:rPr lang="nl-NL" sz="2800" dirty="0" err="1"/>
              <a:t>the</a:t>
            </a:r>
            <a:r>
              <a:rPr lang="nl-NL" sz="2800" dirty="0"/>
              <a:t> class AND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9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while</a:t>
            </a:r>
            <a:r>
              <a:rPr lang="nl-NL" sz="2000" dirty="0"/>
              <a:t> 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2. automatic,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named</a:t>
            </a:r>
            <a:r>
              <a:rPr lang="nl-NL" sz="2000" dirty="0"/>
              <a:t>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unnamed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7.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5, 6</a:t>
            </a:r>
          </a:p>
        </p:txBody>
      </p:sp>
    </p:spTree>
    <p:extLst>
      <p:ext uri="{BB962C8B-B14F-4D97-AF65-F5344CB8AC3E}">
        <p14:creationId xmlns:p14="http://schemas.microsoft.com/office/powerpoint/2010/main" val="9127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Does </a:t>
            </a:r>
            <a:r>
              <a:rPr lang="nl-NL" sz="2800" dirty="0" err="1"/>
              <a:t>an</a:t>
            </a:r>
            <a:r>
              <a:rPr lang="nl-NL" sz="2800" dirty="0"/>
              <a:t> automatic module have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 </a:t>
            </a:r>
            <a:r>
              <a:rPr lang="nl-NL" sz="2800" dirty="0" err="1"/>
              <a:t>named</a:t>
            </a:r>
            <a:r>
              <a:rPr lang="nl-NL" sz="2800" dirty="0"/>
              <a:t> module does. An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may</a:t>
            </a:r>
            <a:r>
              <a:rPr lang="nl-NL" sz="2800" dirty="0"/>
              <a:t> have </a:t>
            </a:r>
            <a:r>
              <a:rPr lang="nl-NL" sz="2800" dirty="0" err="1"/>
              <a:t>such</a:t>
            </a:r>
            <a:r>
              <a:rPr lang="nl-NL" sz="2800" dirty="0"/>
              <a:t> a file but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0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readable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An </a:t>
            </a:r>
            <a:r>
              <a:rPr lang="nl-NL" sz="2800" dirty="0" err="1"/>
              <a:t>unnamed</a:t>
            </a:r>
            <a:r>
              <a:rPr lang="nl-NL" sz="2800" dirty="0"/>
              <a:t> module is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automatic modules are </a:t>
            </a:r>
            <a:r>
              <a:rPr lang="nl-NL" sz="2800" dirty="0" err="1"/>
              <a:t>accessible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7324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45441" y="911450"/>
            <a:ext cx="107297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are </a:t>
            </a:r>
            <a:r>
              <a:rPr lang="nl-NL" sz="2800" dirty="0" err="1"/>
              <a:t>true</a:t>
            </a:r>
            <a:r>
              <a:rPr lang="nl-NL" sz="2800" dirty="0"/>
              <a:t> statements? (</a:t>
            </a:r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apply</a:t>
            </a:r>
            <a:r>
              <a:rPr lang="nl-NL" sz="2800" dirty="0"/>
              <a:t>.)</a:t>
            </a:r>
          </a:p>
          <a:p>
            <a:endParaRPr lang="nl-NL" sz="28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specified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545441" y="568198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6</a:t>
            </a:r>
          </a:p>
        </p:txBody>
      </p:sp>
    </p:spTree>
    <p:extLst>
      <p:ext uri="{BB962C8B-B14F-4D97-AF65-F5344CB8AC3E}">
        <p14:creationId xmlns:p14="http://schemas.microsoft.com/office/powerpoint/2010/main" val="39171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JAR has a MANIFEST.MF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may</a:t>
            </a:r>
            <a:r>
              <a:rPr lang="nl-NL" sz="2800" dirty="0"/>
              <a:t> </a:t>
            </a:r>
            <a:r>
              <a:rPr lang="nl-NL" sz="2800" dirty="0" err="1"/>
              <a:t>define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property </a:t>
            </a:r>
            <a:r>
              <a:rPr lang="nl-NL" sz="2800" b="1" dirty="0"/>
              <a:t>Automatic-Module-Name</a:t>
            </a:r>
            <a:r>
              <a:rPr lang="nl-NL" sz="2800" dirty="0"/>
              <a:t>.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064185F-8459-9641-8C54-D155B78E8FAC}"/>
              </a:ext>
            </a:extLst>
          </p:cNvPr>
          <p:cNvSpPr txBox="1"/>
          <p:nvPr/>
        </p:nvSpPr>
        <p:spPr>
          <a:xfrm>
            <a:off x="599089" y="3323896"/>
            <a:ext cx="10636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Manifest-Version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1.0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Archiver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-Version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Plexus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Archiver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Created-By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Apache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Maven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Built-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adfu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Build-Jdk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11.0.9.1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Automatic-Module-Name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com.google.guice</a:t>
            </a:r>
            <a:endParaRPr lang="nl-NL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20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manifest file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Otherwise</a:t>
            </a:r>
            <a:r>
              <a:rPr lang="nl-NL" sz="2800" dirty="0"/>
              <a:t> </a:t>
            </a: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file extension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JAR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end of </a:t>
            </a:r>
            <a:r>
              <a:rPr lang="nl-NL" sz="2800" dirty="0" err="1"/>
              <a:t>the</a:t>
            </a:r>
            <a:r>
              <a:rPr lang="nl-NL" sz="2800" dirty="0"/>
              <a:t>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remaining</a:t>
            </a:r>
            <a:r>
              <a:rPr lang="nl-NL" sz="2800" dirty="0"/>
              <a:t> </a:t>
            </a:r>
            <a:r>
              <a:rPr lang="nl-NL" sz="2800" dirty="0" err="1"/>
              <a:t>characters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letters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numbers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dots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sequences</a:t>
            </a:r>
            <a:r>
              <a:rPr lang="nl-NL" sz="2800" dirty="0"/>
              <a:t> of </a:t>
            </a:r>
            <a:r>
              <a:rPr lang="nl-NL" sz="2800" dirty="0" err="1"/>
              <a:t>dots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a single dot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dot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or last </a:t>
            </a:r>
            <a:r>
              <a:rPr lang="nl-NL" sz="2800" dirty="0" err="1"/>
              <a:t>character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result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66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17CEA9E0-D3C9-564E-8E51-45633777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54310"/>
              </p:ext>
            </p:extLst>
          </p:nvPr>
        </p:nvGraphicFramePr>
        <p:xfrm>
          <a:off x="644634" y="2385869"/>
          <a:ext cx="10601435" cy="262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98">
                  <a:extLst>
                    <a:ext uri="{9D8B030D-6E8A-4147-A177-3AD203B41FA5}">
                      <a16:colId xmlns:a16="http://schemas.microsoft.com/office/drawing/2014/main" val="2001334720"/>
                    </a:ext>
                  </a:extLst>
                </a:gridCol>
                <a:gridCol w="2809629">
                  <a:extLst>
                    <a:ext uri="{9D8B030D-6E8A-4147-A177-3AD203B41FA5}">
                      <a16:colId xmlns:a16="http://schemas.microsoft.com/office/drawing/2014/main" val="2820033144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2728702032"/>
                    </a:ext>
                  </a:extLst>
                </a:gridCol>
                <a:gridCol w="3636580">
                  <a:extLst>
                    <a:ext uri="{9D8B030D-6E8A-4147-A177-3AD203B41FA5}">
                      <a16:colId xmlns:a16="http://schemas.microsoft.com/office/drawing/2014/main" val="3444204209"/>
                    </a:ext>
                  </a:extLst>
                </a:gridCol>
              </a:tblGrid>
              <a:tr h="374549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5493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commons2‐x‐1.0.0‐SNAPSHOT.jar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_$‐1.0.jar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3458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041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version</a:t>
                      </a:r>
                      <a:r>
                        <a:rPr lang="nl-NL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128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special </a:t>
                      </a:r>
                      <a:r>
                        <a:rPr lang="nl-NL" dirty="0" err="1"/>
                        <a:t>characters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00239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sequence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r>
                        <a:rPr lang="nl-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82370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leading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trailing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84289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D540218D-5742-6043-9526-B83C24C614CC}"/>
              </a:ext>
            </a:extLst>
          </p:cNvPr>
          <p:cNvSpPr txBox="1"/>
          <p:nvPr/>
        </p:nvSpPr>
        <p:spPr>
          <a:xfrm>
            <a:off x="644634" y="118294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module name </a:t>
            </a:r>
            <a:r>
              <a:rPr lang="nl-NL" sz="2800" dirty="0" err="1"/>
              <a:t>determination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798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 (Continued)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JAR </a:t>
            </a:r>
            <a:r>
              <a:rPr lang="nl-NL" sz="2000" dirty="0" err="1"/>
              <a:t>filename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generated</a:t>
            </a:r>
            <a:r>
              <a:rPr lang="nl-NL" sz="2000" dirty="0"/>
              <a:t> automatic module name pairs are correct?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emily‐1.0.0.jar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2. emily‐1.0.0‐SNAPSHOT.jar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3.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emily‐the‐cat</a:t>
            </a:r>
            <a:endParaRPr lang="nl-NL" sz="2000" dirty="0"/>
          </a:p>
          <a:p>
            <a:pPr fontAlgn="base"/>
            <a:r>
              <a:rPr lang="nl-NL" sz="2000" dirty="0"/>
              <a:t>4.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emily_the_cat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..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7.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2, 6</a:t>
            </a:r>
          </a:p>
        </p:txBody>
      </p:sp>
    </p:spTree>
    <p:extLst>
      <p:ext uri="{BB962C8B-B14F-4D97-AF65-F5344CB8AC3E}">
        <p14:creationId xmlns:p14="http://schemas.microsoft.com/office/powerpoint/2010/main" val="12872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79974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405089" y="342900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/>
              <a:t>For a top‐down </a:t>
            </a:r>
            <a:r>
              <a:rPr lang="nl-NL" sz="2000" dirty="0" err="1"/>
              <a:t>migration</a:t>
            </a:r>
            <a:r>
              <a:rPr lang="nl-NL" sz="2000" dirty="0"/>
              <a:t>, </a:t>
            </a:r>
            <a:r>
              <a:rPr lang="nl-NL" sz="2000" dirty="0" err="1"/>
              <a:t>all</a:t>
            </a:r>
            <a:r>
              <a:rPr lang="nl-NL" sz="2000" dirty="0"/>
              <a:t> modules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than</a:t>
            </a:r>
            <a:r>
              <a:rPr lang="nl-NL" sz="2000" dirty="0"/>
              <a:t> </a:t>
            </a:r>
            <a:r>
              <a:rPr lang="nl-NL" sz="2000" dirty="0" err="1"/>
              <a:t>named</a:t>
            </a:r>
            <a:r>
              <a:rPr lang="nl-NL" sz="2000" dirty="0"/>
              <a:t> modules are ____________ modules </a:t>
            </a:r>
            <a:r>
              <a:rPr lang="nl-NL" sz="2000" dirty="0" err="1"/>
              <a:t>and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____________.</a:t>
            </a:r>
          </a:p>
          <a:p>
            <a:endParaRPr lang="nl-NL" sz="2000" dirty="0"/>
          </a:p>
          <a:p>
            <a:pPr fontAlgn="base"/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2. automatic,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unnamed</a:t>
            </a:r>
            <a:r>
              <a:rPr lang="nl-NL" sz="2000" dirty="0"/>
              <a:t>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32217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definition</a:t>
            </a:r>
            <a:r>
              <a:rPr lang="nl-NL" sz="2800" dirty="0"/>
              <a:t>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268455" y="2921168"/>
            <a:ext cx="901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2148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pairs make up a service?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Consumer </a:t>
            </a:r>
            <a:r>
              <a:rPr lang="nl-NL" sz="2000" dirty="0" err="1"/>
              <a:t>and</a:t>
            </a:r>
            <a:r>
              <a:rPr lang="nl-NL" sz="2000" dirty="0"/>
              <a:t> service </a:t>
            </a:r>
            <a:r>
              <a:rPr lang="nl-NL" sz="2000" dirty="0" err="1"/>
              <a:t>locator</a:t>
            </a:r>
            <a:endParaRPr lang="nl-NL" sz="2000" dirty="0"/>
          </a:p>
          <a:p>
            <a:pPr fontAlgn="base"/>
            <a:r>
              <a:rPr lang="nl-NL" sz="2000" dirty="0"/>
              <a:t>2. Consumer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3.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</a:t>
            </a:r>
          </a:p>
          <a:p>
            <a:pPr fontAlgn="base"/>
            <a:r>
              <a:rPr lang="nl-NL" sz="2000" dirty="0"/>
              <a:t>4.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5. Service provider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02132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7646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separate modules </a:t>
            </a:r>
            <a:r>
              <a:rPr lang="nl-NL" sz="2000" dirty="0" err="1"/>
              <a:t>for</a:t>
            </a:r>
            <a:r>
              <a:rPr lang="nl-NL" sz="2000" dirty="0"/>
              <a:t> a service provider interface, service provider, service </a:t>
            </a:r>
            <a:r>
              <a:rPr lang="nl-NL" sz="2000" dirty="0" err="1"/>
              <a:t>locator</a:t>
            </a:r>
            <a:r>
              <a:rPr lang="nl-NL" sz="2000" dirty="0"/>
              <a:t>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consumer</a:t>
            </a:r>
            <a:r>
              <a:rPr lang="nl-NL" sz="2000" dirty="0"/>
              <a:t>.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add</a:t>
            </a:r>
            <a:r>
              <a:rPr lang="nl-NL" sz="2000" dirty="0"/>
              <a:t> a second service provider module,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many</a:t>
            </a:r>
            <a:r>
              <a:rPr lang="nl-NL" sz="2000" dirty="0"/>
              <a:t> of these modules do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recompile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The </a:t>
            </a:r>
            <a:r>
              <a:rPr lang="nl-NL" sz="2000" dirty="0" err="1"/>
              <a:t>whole</a:t>
            </a:r>
            <a:r>
              <a:rPr lang="nl-NL" sz="2000" dirty="0"/>
              <a:t> JDK + </a:t>
            </a:r>
            <a:r>
              <a:rPr lang="nl-NL" sz="2000" dirty="0" err="1"/>
              <a:t>all</a:t>
            </a:r>
            <a:r>
              <a:rPr lang="nl-NL" sz="2000" dirty="0"/>
              <a:t> these modules</a:t>
            </a:r>
          </a:p>
          <a:p>
            <a:pPr fontAlgn="base"/>
            <a:r>
              <a:rPr lang="nl-NL" sz="2000" dirty="0"/>
              <a:t>2. </a:t>
            </a:r>
            <a:r>
              <a:rPr lang="nl-NL" sz="2000" dirty="0" err="1"/>
              <a:t>Four</a:t>
            </a:r>
            <a:endParaRPr lang="nl-NL" sz="2000" dirty="0"/>
          </a:p>
          <a:p>
            <a:pPr fontAlgn="base"/>
            <a:r>
              <a:rPr lang="nl-NL" sz="2000" dirty="0"/>
              <a:t>3. Three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Two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One</a:t>
            </a:r>
            <a:endParaRPr lang="nl-NL" sz="2000" dirty="0"/>
          </a:p>
          <a:p>
            <a:pPr fontAlgn="base"/>
            <a:r>
              <a:rPr lang="nl-NL" sz="2000" dirty="0"/>
              <a:t>6. Zero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44054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</p:spTree>
    <p:extLst>
      <p:ext uri="{BB962C8B-B14F-4D97-AF65-F5344CB8AC3E}">
        <p14:creationId xmlns:p14="http://schemas.microsoft.com/office/powerpoint/2010/main" val="33238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6271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25774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are </a:t>
            </a:r>
            <a:r>
              <a:rPr lang="nl-NL" sz="2000" dirty="0" err="1"/>
              <a:t>creating</a:t>
            </a:r>
            <a:r>
              <a:rPr lang="nl-NL" sz="2000" dirty="0"/>
              <a:t> a service provider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contains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class. </a:t>
            </a:r>
            <a:r>
              <a:rPr lang="nl-NL" sz="2000" dirty="0" err="1"/>
              <a:t>Which</a:t>
            </a:r>
            <a:r>
              <a:rPr lang="nl-NL" sz="2000" dirty="0"/>
              <a:t> line of code 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310896" y="2811012"/>
            <a:ext cx="5303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.*; 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Developer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String produce()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”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damn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clean code";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A3064E4-D8E0-B343-8C23-4E47EE433FA7}"/>
              </a:ext>
            </a:extLst>
          </p:cNvPr>
          <p:cNvSpPr txBox="1"/>
          <p:nvPr/>
        </p:nvSpPr>
        <p:spPr>
          <a:xfrm>
            <a:off x="5614416" y="2944886"/>
            <a:ext cx="608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52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compiles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is equivalent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loop?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1405089" y="2789945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= new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all.add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017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479376" y="936492"/>
            <a:ext cx="730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BB96475-BCBE-5F4B-A69D-8C9A6A27B17C}"/>
              </a:ext>
            </a:extLst>
          </p:cNvPr>
          <p:cNvSpPr txBox="1"/>
          <p:nvPr/>
        </p:nvSpPr>
        <p:spPr>
          <a:xfrm>
            <a:off x="479376" y="1809324"/>
            <a:ext cx="856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E1A9FBC-1FFB-F144-AFA4-44657E5FB3EE}"/>
              </a:ext>
            </a:extLst>
          </p:cNvPr>
          <p:cNvSpPr txBox="1"/>
          <p:nvPr/>
        </p:nvSpPr>
        <p:spPr>
          <a:xfrm>
            <a:off x="479376" y="2724538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B20D73-5472-6346-9F1E-10A833CBCC90}"/>
              </a:ext>
            </a:extLst>
          </p:cNvPr>
          <p:cNvSpPr txBox="1"/>
          <p:nvPr/>
        </p:nvSpPr>
        <p:spPr>
          <a:xfrm>
            <a:off x="479376" y="3808812"/>
            <a:ext cx="856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8FBE683-C059-9846-8AE4-3C5F55EBF311}"/>
              </a:ext>
            </a:extLst>
          </p:cNvPr>
          <p:cNvSpPr txBox="1"/>
          <p:nvPr/>
        </p:nvSpPr>
        <p:spPr>
          <a:xfrm>
            <a:off x="479376" y="4954943"/>
            <a:ext cx="8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None of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above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5E1DA82-2E13-C148-A619-2B252EC5A973}"/>
              </a:ext>
            </a:extLst>
          </p:cNvPr>
          <p:cNvSpPr txBox="1"/>
          <p:nvPr/>
        </p:nvSpPr>
        <p:spPr>
          <a:xfrm>
            <a:off x="479376" y="552424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592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59757" y="900121"/>
            <a:ext cx="105676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are </a:t>
            </a:r>
            <a:r>
              <a:rPr lang="nl-NL" sz="2000" dirty="0" err="1"/>
              <a:t>true</a:t>
            </a:r>
            <a:r>
              <a:rPr lang="nl-NL" sz="2000" dirty="0"/>
              <a:t> statements </a:t>
            </a:r>
            <a:r>
              <a:rPr lang="nl-NL" sz="2000" dirty="0" err="1"/>
              <a:t>about</a:t>
            </a:r>
            <a:r>
              <a:rPr lang="nl-NL" sz="2000" dirty="0"/>
              <a:t> a package in a JAR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containing</a:t>
            </a:r>
            <a:r>
              <a:rPr lang="nl-NL" sz="2000" dirty="0"/>
              <a:t> a module‐info file?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sure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is </a:t>
            </a:r>
            <a:r>
              <a:rPr lang="nl-NL" sz="2000" dirty="0" err="1"/>
              <a:t>not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any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59757" y="4917963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8572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we have a JAR file </a:t>
            </a:r>
            <a:r>
              <a:rPr lang="nl-NL" sz="2000" dirty="0" err="1"/>
              <a:t>named</a:t>
            </a:r>
            <a:r>
              <a:rPr lang="nl-NL" sz="2000" dirty="0"/>
              <a:t> cat‐1.2.3‐RC1.jar </a:t>
            </a:r>
            <a:r>
              <a:rPr lang="nl-NL" sz="2000" dirty="0" err="1"/>
              <a:t>and</a:t>
            </a:r>
            <a:r>
              <a:rPr lang="nl-NL" sz="2000" dirty="0"/>
              <a:t> Automatic‐Module‐Name in </a:t>
            </a:r>
            <a:r>
              <a:rPr lang="nl-NL" sz="2000" dirty="0" err="1"/>
              <a:t>the</a:t>
            </a:r>
            <a:r>
              <a:rPr lang="nl-NL" sz="2000" dirty="0"/>
              <a:t> MANIFEST.MF is set </a:t>
            </a:r>
            <a:r>
              <a:rPr lang="nl-NL" sz="2000" dirty="0" err="1"/>
              <a:t>to</a:t>
            </a:r>
            <a:r>
              <a:rPr lang="nl-NL" sz="2000" dirty="0"/>
              <a:t> dog. </a:t>
            </a:r>
            <a:r>
              <a:rPr lang="nl-NL" sz="2000" dirty="0" err="1"/>
              <a:t>What</a:t>
            </a:r>
            <a:r>
              <a:rPr lang="nl-NL" sz="2000" dirty="0"/>
              <a:t> </a:t>
            </a:r>
            <a:r>
              <a:rPr lang="nl-NL" sz="2000" dirty="0" err="1"/>
              <a:t>should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unnamed</a:t>
            </a:r>
            <a:r>
              <a:rPr lang="nl-NL" sz="2000" dirty="0"/>
              <a:t> module </a:t>
            </a:r>
            <a:r>
              <a:rPr lang="nl-NL" sz="2000" dirty="0" err="1"/>
              <a:t>referencing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automatic module </a:t>
            </a:r>
            <a:r>
              <a:rPr lang="nl-NL" sz="2000" dirty="0" err="1"/>
              <a:t>include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;</a:t>
            </a:r>
          </a:p>
          <a:p>
            <a:r>
              <a:rPr lang="nl-NL" sz="2000" dirty="0"/>
              <a:t>2.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cat.RC</a:t>
            </a:r>
            <a:r>
              <a:rPr lang="nl-NL" sz="2000" dirty="0"/>
              <a:t>;</a:t>
            </a:r>
          </a:p>
          <a:p>
            <a:r>
              <a:rPr lang="nl-NL" sz="2000" dirty="0"/>
              <a:t>3.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‐RC;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dog;</a:t>
            </a:r>
          </a:p>
          <a:p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 </a:t>
            </a:r>
          </a:p>
        </p:txBody>
      </p:sp>
    </p:spTree>
    <p:extLst>
      <p:ext uri="{BB962C8B-B14F-4D97-AF65-F5344CB8AC3E}">
        <p14:creationId xmlns:p14="http://schemas.microsoft.com/office/powerpoint/2010/main" val="25911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Links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1319042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Example</a:t>
            </a:r>
            <a:r>
              <a:rPr lang="nl-NL" sz="2800" b="1" dirty="0"/>
              <a:t> code </a:t>
            </a:r>
            <a:r>
              <a:rPr lang="nl-NL" sz="2800" b="1" dirty="0" err="1"/>
              <a:t>and</a:t>
            </a:r>
            <a:r>
              <a:rPr lang="nl-NL" sz="2800" b="1" dirty="0"/>
              <a:t> </a:t>
            </a:r>
            <a:r>
              <a:rPr lang="nl-NL" sz="2800" b="1" dirty="0" err="1"/>
              <a:t>presentation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C672347-1DAB-2B4E-9B55-F29AE5CAEA86}"/>
              </a:ext>
            </a:extLst>
          </p:cNvPr>
          <p:cNvSpPr txBox="1"/>
          <p:nvPr/>
        </p:nvSpPr>
        <p:spPr>
          <a:xfrm>
            <a:off x="460375" y="2619373"/>
            <a:ext cx="11405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3"/>
              </a:rPr>
              <a:t>Presentation and Demo OCP CH17</a:t>
            </a:r>
          </a:p>
          <a:p>
            <a:endParaRPr lang="nl-NL" dirty="0">
              <a:hlinkClick r:id="rId3"/>
            </a:endParaRPr>
          </a:p>
          <a:p>
            <a:r>
              <a:rPr lang="nl-NL" dirty="0">
                <a:hlinkClick r:id="rId3"/>
              </a:rPr>
              <a:t>https://p-bitbucket.nl.eu.abnamro.com:7999/projects/COESD/repos/java-triangle/browse/ocp/chapter17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Demo Modules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https</a:t>
            </a:r>
            <a:r>
              <a:rPr lang="nl-NL" dirty="0"/>
              <a:t>://p-bitbucket.nl.eu.abnamro.com:7999/</a:t>
            </a:r>
            <a:r>
              <a:rPr lang="nl-NL" dirty="0" err="1"/>
              <a:t>projects</a:t>
            </a:r>
            <a:r>
              <a:rPr lang="nl-NL" dirty="0"/>
              <a:t>/COESD/</a:t>
            </a:r>
            <a:r>
              <a:rPr lang="nl-NL" dirty="0" err="1"/>
              <a:t>repos</a:t>
            </a:r>
            <a:r>
              <a:rPr lang="nl-NL" dirty="0"/>
              <a:t>/</a:t>
            </a:r>
            <a:r>
              <a:rPr lang="nl-NL" dirty="0" err="1"/>
              <a:t>java-triangle</a:t>
            </a:r>
            <a:r>
              <a:rPr lang="nl-NL" dirty="0"/>
              <a:t>/browse/modules-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injection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43454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 </a:t>
            </a:r>
            <a:r>
              <a:rPr lang="nl-NL" sz="2800" dirty="0" err="1"/>
              <a:t>to</a:t>
            </a:r>
            <a:r>
              <a:rPr lang="nl-NL" sz="2800" dirty="0"/>
              <a:t> &lt;module&gt;: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specific</a:t>
            </a:r>
            <a:r>
              <a:rPr lang="nl-NL" sz="2800" dirty="0"/>
              <a:t> module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[</a:t>
            </a:r>
            <a:r>
              <a:rPr lang="nl-NL" sz="2800" dirty="0" err="1"/>
              <a:t>transitive</a:t>
            </a:r>
            <a:r>
              <a:rPr lang="nl-NL" sz="2800" dirty="0"/>
              <a:t>]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stuff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remember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r>
              <a:rPr lang="nl-NL" sz="2800" dirty="0"/>
              <a:t> line tools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arguments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40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(proper) </a:t>
            </a:r>
            <a:r>
              <a:rPr lang="nl-NL" sz="2800" dirty="0" err="1"/>
              <a:t>java</a:t>
            </a:r>
            <a:r>
              <a:rPr lang="nl-NL" sz="2800" dirty="0"/>
              <a:t> module, </a:t>
            </a:r>
            <a:r>
              <a:rPr lang="nl-NL" sz="2800" dirty="0" err="1"/>
              <a:t>with</a:t>
            </a:r>
            <a:r>
              <a:rPr lang="nl-NL" sz="2800" dirty="0"/>
              <a:t> module-info file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Module name is in </a:t>
            </a:r>
            <a:r>
              <a:rPr lang="nl-NL" sz="2800" dirty="0" err="1"/>
              <a:t>the</a:t>
            </a:r>
            <a:r>
              <a:rPr lang="nl-NL" sz="2800" dirty="0"/>
              <a:t> module-info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54376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3366</TotalTime>
  <Words>3319</Words>
  <Application>Microsoft Macintosh PowerPoint</Application>
  <PresentationFormat>Breedbeeld</PresentationFormat>
  <Paragraphs>454</Paragraphs>
  <Slides>42</Slides>
  <Notes>35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8</vt:i4>
      </vt:variant>
      <vt:variant>
        <vt:lpstr>Diatitels</vt:lpstr>
      </vt:variant>
      <vt:variant>
        <vt:i4>42</vt:i4>
      </vt:variant>
    </vt:vector>
  </HeadingPairs>
  <TitlesOfParts>
    <vt:vector size="62" baseType="lpstr">
      <vt:lpstr>.HelveticaNeueDeskInterface-Regular</vt:lpstr>
      <vt:lpstr>Arial</vt:lpstr>
      <vt:lpstr>Calibri</vt:lpstr>
      <vt:lpstr>Circular Pro Bold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17 </vt:lpstr>
      <vt:lpstr>Introduction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Java Modules General</vt:lpstr>
      <vt:lpstr>Links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101</cp:revision>
  <cp:lastPrinted>2020-03-03T11:37:57Z</cp:lastPrinted>
  <dcterms:created xsi:type="dcterms:W3CDTF">2016-08-26T22:19:40Z</dcterms:created>
  <dcterms:modified xsi:type="dcterms:W3CDTF">2021-11-23T08:27:26Z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